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569"/>
    <p:restoredTop sz="94665"/>
  </p:normalViewPr>
  <p:slideViewPr>
    <p:cSldViewPr snapToGrid="0" snapToObjects="1">
      <p:cViewPr varScale="1">
        <p:scale>
          <a:sx n="101" d="100"/>
          <a:sy n="101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E787-C4DB-F140-A7CE-D576FC553762}" type="datetimeFigureOut">
              <a:rPr lang="de-DE" smtClean="0"/>
              <a:t>28.06.17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64E6-5894-6A49-A335-B451C5579C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Pne-xD0x4" TargetMode="External"/><Relationship Id="rId4" Type="http://schemas.openxmlformats.org/officeDocument/2006/relationships/hyperlink" Target="https://www.youtube.com/watch?v=I16t9fup14Q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TaKeTiNa_Rhythm_Proces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103970"/>
            <a:ext cx="7389078" cy="5754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Additional</a:t>
            </a:r>
            <a:r>
              <a:rPr lang="en-GB" sz="3200" dirty="0"/>
              <a:t>: </a:t>
            </a:r>
            <a:endParaRPr lang="de-DE" sz="3200" dirty="0"/>
          </a:p>
          <a:p>
            <a:pPr>
              <a:buFont typeface="Arial" charset="0"/>
              <a:buChar char="•"/>
            </a:pPr>
            <a:r>
              <a:rPr lang="en-GB" sz="2400" b="1" dirty="0"/>
              <a:t>LONG — SHORT in other </a:t>
            </a:r>
            <a:r>
              <a:rPr lang="en-GB" sz="2400" b="1" dirty="0" smtClean="0"/>
              <a:t>dances: </a:t>
            </a:r>
            <a:r>
              <a:rPr lang="en-GB" sz="2400" dirty="0" smtClean="0"/>
              <a:t>Students </a:t>
            </a:r>
            <a:r>
              <a:rPr lang="en-GB" sz="2400" dirty="0"/>
              <a:t>may describe the rhythm of other dances of their </a:t>
            </a:r>
            <a:r>
              <a:rPr lang="en-GB" sz="2400" dirty="0" smtClean="0"/>
              <a:t>choice </a:t>
            </a:r>
            <a:r>
              <a:rPr lang="en-GB" sz="2400" dirty="0"/>
              <a:t>e.g. </a:t>
            </a:r>
            <a:r>
              <a:rPr lang="en-GB" sz="2400" dirty="0" err="1"/>
              <a:t>Sirtos</a:t>
            </a:r>
            <a:r>
              <a:rPr lang="en-GB" sz="2400" dirty="0"/>
              <a:t> or </a:t>
            </a:r>
            <a:r>
              <a:rPr lang="en-GB" sz="2400" dirty="0" err="1"/>
              <a:t>Kalamatianos</a:t>
            </a:r>
            <a:r>
              <a:rPr lang="en-GB" sz="2400" dirty="0"/>
              <a:t>. </a:t>
            </a:r>
            <a:endParaRPr lang="de-DE" sz="2400" dirty="0"/>
          </a:p>
          <a:p>
            <a:r>
              <a:rPr lang="en-GB" sz="2400" b="1" dirty="0"/>
              <a:t>Short — short — </a:t>
            </a:r>
            <a:r>
              <a:rPr lang="en-GB" sz="2400" b="1" dirty="0" smtClean="0"/>
              <a:t>long</a:t>
            </a:r>
            <a:r>
              <a:rPr lang="en-GB" sz="2400" dirty="0" smtClean="0"/>
              <a:t>: This </a:t>
            </a:r>
            <a:r>
              <a:rPr lang="en-GB" sz="2400" dirty="0"/>
              <a:t>type of rhythm is called in </a:t>
            </a:r>
            <a:r>
              <a:rPr lang="en-GB" sz="2400" dirty="0" smtClean="0"/>
              <a:t>poetry „</a:t>
            </a:r>
            <a:r>
              <a:rPr lang="en-GB" sz="2400" dirty="0" err="1" smtClean="0"/>
              <a:t>Anapest</a:t>
            </a:r>
            <a:r>
              <a:rPr lang="en-GB" sz="2400" dirty="0" smtClean="0"/>
              <a:t>“ </a:t>
            </a:r>
            <a:endParaRPr lang="de-DE" sz="2400" dirty="0"/>
          </a:p>
          <a:p>
            <a:r>
              <a:rPr lang="en-US" sz="2400" b="1" dirty="0"/>
              <a:t>Long — short — </a:t>
            </a:r>
            <a:r>
              <a:rPr lang="en-US" sz="2400" b="1" dirty="0" smtClean="0"/>
              <a:t>short</a:t>
            </a:r>
            <a:r>
              <a:rPr lang="en-GB" sz="2400" dirty="0" smtClean="0"/>
              <a:t>: This </a:t>
            </a:r>
            <a:r>
              <a:rPr lang="en-GB" sz="2400" dirty="0"/>
              <a:t>type of rhythm is called in poetry „</a:t>
            </a:r>
            <a:r>
              <a:rPr lang="en-GB" sz="2400" dirty="0" err="1"/>
              <a:t>Dactylous</a:t>
            </a:r>
            <a:r>
              <a:rPr lang="en-GB" sz="2400" dirty="0" smtClean="0"/>
              <a:t>“ </a:t>
            </a:r>
            <a:endParaRPr lang="de-DE" sz="2400" dirty="0"/>
          </a:p>
          <a:p>
            <a:r>
              <a:rPr lang="en-GB" sz="2400" dirty="0"/>
              <a:t>Seven Steps in phase (b) with the rhythm “Short — short — long” is an </a:t>
            </a:r>
            <a:r>
              <a:rPr lang="en-GB" sz="2400" dirty="0" err="1"/>
              <a:t>Anapest</a:t>
            </a:r>
            <a:r>
              <a:rPr lang="en-GB" sz="2400" dirty="0"/>
              <a:t> and </a:t>
            </a:r>
            <a:r>
              <a:rPr lang="en-GB" sz="2400" dirty="0" err="1"/>
              <a:t>Sirtos</a:t>
            </a:r>
            <a:r>
              <a:rPr lang="en-GB" sz="2400" dirty="0"/>
              <a:t> or </a:t>
            </a:r>
            <a:r>
              <a:rPr lang="es-ES_tradnl" sz="2400" dirty="0" err="1"/>
              <a:t>Kalamatianos</a:t>
            </a:r>
            <a:r>
              <a:rPr lang="en-GB" sz="2400" dirty="0"/>
              <a:t> with the rhythm “</a:t>
            </a:r>
            <a:r>
              <a:rPr lang="en-US" sz="2400" dirty="0"/>
              <a:t>Long — short — short” </a:t>
            </a:r>
            <a:r>
              <a:rPr lang="en-GB" sz="2400" dirty="0"/>
              <a:t> is a </a:t>
            </a:r>
            <a:r>
              <a:rPr lang="en-GB" sz="2400" dirty="0" err="1"/>
              <a:t>Dactylous</a:t>
            </a:r>
            <a:r>
              <a:rPr lang="en-GB" sz="2400" dirty="0"/>
              <a:t>. </a:t>
            </a:r>
            <a:endParaRPr lang="de-DE" sz="2400" dirty="0"/>
          </a:p>
          <a:p>
            <a:r>
              <a:rPr lang="en-GB" sz="2400" dirty="0" smtClean="0"/>
              <a:t>According </a:t>
            </a:r>
            <a:r>
              <a:rPr lang="en-GB" sz="2400" dirty="0"/>
              <a:t>to theories of poetry and music, the </a:t>
            </a:r>
            <a:r>
              <a:rPr lang="en-GB" sz="2400" dirty="0" err="1"/>
              <a:t>anapest</a:t>
            </a:r>
            <a:r>
              <a:rPr lang="en-GB" sz="2400" dirty="0"/>
              <a:t>-rhythm is energizing and the </a:t>
            </a:r>
            <a:r>
              <a:rPr lang="en-GB" sz="2400" dirty="0" err="1"/>
              <a:t>dactylous</a:t>
            </a:r>
            <a:r>
              <a:rPr lang="en-GB" sz="2400" dirty="0"/>
              <a:t>-rhythm is harmonizing. 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595" y="4650059"/>
            <a:ext cx="8341112" cy="1895707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Seven </a:t>
            </a:r>
            <a:r>
              <a:rPr lang="en-GB" sz="2400" dirty="0"/>
              <a:t>pieces - arranged vertically (four times: 4x7=28)</a:t>
            </a:r>
            <a:endParaRPr lang="de-DE" sz="2400" dirty="0"/>
          </a:p>
          <a:p>
            <a:pPr lvl="0"/>
            <a:r>
              <a:rPr lang="en-GB" sz="2400" dirty="0"/>
              <a:t>Three pieces - arranged horizontally (four times: 4x3=12)</a:t>
            </a:r>
            <a:endParaRPr lang="de-DE" sz="2400" dirty="0"/>
          </a:p>
          <a:p>
            <a:pPr lvl="0"/>
            <a:r>
              <a:rPr lang="en-GB" sz="2400" dirty="0"/>
              <a:t>Four pieces - arranged in the four corners (four times: 4x4=16)</a:t>
            </a:r>
            <a:endParaRPr lang="de-DE" sz="2400" dirty="0"/>
          </a:p>
          <a:p>
            <a:pPr lvl="0"/>
            <a:r>
              <a:rPr lang="en-GB" sz="2400" dirty="0"/>
              <a:t>Altogether 56 pieces (28+12+16)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  <p:pic>
        <p:nvPicPr>
          <p:cNvPr id="6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9677" y="2558996"/>
            <a:ext cx="2124710" cy="19030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412595" y="1081668"/>
            <a:ext cx="8341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developing a sense of structure the students can identify and mark </a:t>
            </a:r>
            <a:r>
              <a:rPr lang="en-US" sz="2400" dirty="0" smtClean="0"/>
              <a:t>the numbers of dancing steps</a:t>
            </a:r>
            <a:r>
              <a:rPr lang="en-GB" sz="2400" dirty="0" smtClean="0"/>
              <a:t> 7 - 3 - 4 by making lines for different quantities:</a:t>
            </a:r>
            <a:endParaRPr lang="de-DE" sz="24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9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1444" y="4014439"/>
            <a:ext cx="8352263" cy="2531328"/>
          </a:xfrm>
        </p:spPr>
        <p:txBody>
          <a:bodyPr>
            <a:noAutofit/>
          </a:bodyPr>
          <a:lstStyle/>
          <a:p>
            <a:r>
              <a:rPr lang="en-GB" sz="2400" dirty="0" smtClean="0"/>
              <a:t>Playing </a:t>
            </a:r>
            <a:r>
              <a:rPr lang="en-GB" sz="2400" dirty="0"/>
              <a:t>with different quantities related to the dancing steps and with different background. Students may create their own arrangements. </a:t>
            </a:r>
            <a:endParaRPr lang="de-DE" sz="2400" dirty="0"/>
          </a:p>
          <a:p>
            <a:r>
              <a:rPr lang="en-GB" sz="2400" dirty="0"/>
              <a:t>Here two examples: different quantities and a polychrome background.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  <p:grpSp>
        <p:nvGrpSpPr>
          <p:cNvPr id="7" name="Gruppieren 1073742179"/>
          <p:cNvGrpSpPr/>
          <p:nvPr/>
        </p:nvGrpSpPr>
        <p:grpSpPr>
          <a:xfrm>
            <a:off x="1126272" y="1940312"/>
            <a:ext cx="4511589" cy="1956652"/>
            <a:chOff x="0" y="0"/>
            <a:chExt cx="2488759" cy="1137037"/>
          </a:xfrm>
        </p:grpSpPr>
        <p:pic>
          <p:nvPicPr>
            <p:cNvPr id="8" name="officeArt object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05232" y="0"/>
              <a:ext cx="1383527" cy="1137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officeArt object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5903"/>
              <a:ext cx="1001865" cy="1121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Textfeld 9"/>
          <p:cNvSpPr txBox="1"/>
          <p:nvPr/>
        </p:nvSpPr>
        <p:spPr>
          <a:xfrm>
            <a:off x="401444" y="1251310"/>
            <a:ext cx="725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Additional: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190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4350" y="1337310"/>
            <a:ext cx="8239357" cy="5208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How to show a melody? </a:t>
            </a:r>
            <a:endParaRPr lang="en-GB" sz="3200" dirty="0" smtClean="0"/>
          </a:p>
          <a:p>
            <a:r>
              <a:rPr lang="en-GB" sz="2400" dirty="0" smtClean="0"/>
              <a:t>Notes </a:t>
            </a:r>
            <a:r>
              <a:rPr lang="en-GB" sz="2400" dirty="0"/>
              <a:t>are a </a:t>
            </a:r>
            <a:r>
              <a:rPr lang="en-US" sz="2400" dirty="0"/>
              <a:t>common </a:t>
            </a:r>
            <a:r>
              <a:rPr lang="en-GB" sz="2400" dirty="0"/>
              <a:t>form used in music.</a:t>
            </a:r>
            <a:endParaRPr lang="de-DE" sz="2400" dirty="0"/>
          </a:p>
          <a:p>
            <a:r>
              <a:rPr lang="en-GB" sz="2400" dirty="0"/>
              <a:t>There are other possibilities:</a:t>
            </a:r>
            <a:endParaRPr lang="de-DE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Hands moving up and down following the melody.</a:t>
            </a:r>
            <a:endParaRPr lang="de-DE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Combining the movement of the hands up and down and making the steps with the feet on the </a:t>
            </a:r>
            <a:r>
              <a:rPr lang="en-GB" sz="2400" dirty="0" smtClean="0"/>
              <a:t>ground.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Constructing </a:t>
            </a:r>
            <a:r>
              <a:rPr lang="en-GB" sz="2400" dirty="0"/>
              <a:t>a line graph. (Time and height as variables of the</a:t>
            </a:r>
            <a:r>
              <a:rPr lang="pt-PT" sz="2400" dirty="0"/>
              <a:t> </a:t>
            </a:r>
            <a:r>
              <a:rPr lang="pt-PT" sz="2400" dirty="0" err="1"/>
              <a:t>diagram</a:t>
            </a:r>
            <a:r>
              <a:rPr lang="pt-PT" sz="2400" dirty="0"/>
              <a:t>.</a:t>
            </a:r>
            <a:r>
              <a:rPr lang="en-GB" sz="2400" dirty="0"/>
              <a:t>) 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107" y="1137424"/>
            <a:ext cx="8318810" cy="5610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L</a:t>
            </a:r>
            <a:r>
              <a:rPr lang="en-GB" sz="2400" dirty="0" smtClean="0"/>
              <a:t>ine graph, Variables: Height (tones/notes) &amp; Time (tact unites)</a:t>
            </a:r>
            <a:endParaRPr lang="de-DE" sz="2400" dirty="0" smtClean="0"/>
          </a:p>
          <a:p>
            <a:pPr marL="0" indent="0">
              <a:buNone/>
            </a:pPr>
            <a:r>
              <a:rPr lang="de-DE" sz="1600" i="1" dirty="0" smtClean="0"/>
              <a:t>Height</a:t>
            </a:r>
            <a:endParaRPr lang="de-DE" sz="1600" i="1" dirty="0"/>
          </a:p>
        </p:txBody>
      </p:sp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  <p:pic>
        <p:nvPicPr>
          <p:cNvPr id="5" name="Bild 4" descr="../../Pictures/Fotos-Mediathek.photoslibrary/resources/proxies/derivatives/00/00/1c/5Uir+xetThKn9pLuvB1VdA_thumb_1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62" y="1630915"/>
            <a:ext cx="614616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992459" y="5252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28649" y="4193140"/>
            <a:ext cx="7623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Sheet with melody: 1st line              </a:t>
            </a:r>
            <a:r>
              <a:rPr lang="en-GB" sz="1600" i="1" dirty="0" smtClean="0"/>
              <a:t> 3rd </a:t>
            </a:r>
            <a:r>
              <a:rPr lang="en-GB" sz="1600" i="1" dirty="0"/>
              <a:t>line </a:t>
            </a:r>
            <a:r>
              <a:rPr lang="en-GB" sz="1600" i="1" dirty="0" smtClean="0"/>
              <a:t>	 	 </a:t>
            </a:r>
            <a:r>
              <a:rPr lang="en-GB" sz="1600" i="1" dirty="0"/>
              <a:t>4th line </a:t>
            </a:r>
            <a:r>
              <a:rPr lang="en-GB" sz="1600" i="1" dirty="0" smtClean="0"/>
              <a:t>	</a:t>
            </a:r>
            <a:endParaRPr lang="en-GB" sz="1600" i="1" dirty="0"/>
          </a:p>
          <a:p>
            <a:endParaRPr lang="en-GB" sz="2400" dirty="0"/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Students </a:t>
            </a:r>
            <a:r>
              <a:rPr lang="en-GB" sz="2400" dirty="0"/>
              <a:t>may form the wave of the melody </a:t>
            </a:r>
            <a:r>
              <a:rPr lang="en-US" sz="2400" dirty="0"/>
              <a:t>first </a:t>
            </a:r>
            <a:r>
              <a:rPr lang="en-GB" sz="2400" dirty="0"/>
              <a:t>with hands in the air. Then they are informed about the notes: lowest note of the melody (d) and highest note of the melody (e), and then fill in the empty form - in single </a:t>
            </a:r>
            <a:r>
              <a:rPr lang="en-GB" sz="2400" dirty="0" smtClean="0"/>
              <a:t>or </a:t>
            </a:r>
            <a:r>
              <a:rPr lang="en-GB" sz="2400" dirty="0"/>
              <a:t>partner work.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7452027" y="3749040"/>
            <a:ext cx="8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Time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103517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423" y="1194326"/>
            <a:ext cx="5062887" cy="46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5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smtClean="0"/>
              <a:t>        </a:t>
            </a:r>
            <a:r>
              <a:rPr lang="de-DE" sz="3200" smtClean="0">
                <a:latin typeface="+mn-lt"/>
              </a:rPr>
              <a:t>5.2 </a:t>
            </a:r>
            <a:r>
              <a:rPr lang="de-DE" sz="3200" dirty="0" smtClean="0">
                <a:latin typeface="+mn-lt"/>
              </a:rPr>
              <a:t>Seven </a:t>
            </a:r>
            <a:r>
              <a:rPr lang="de-DE" sz="3200" dirty="0" err="1" smtClean="0">
                <a:latin typeface="+mn-lt"/>
              </a:rPr>
              <a:t>Steps</a:t>
            </a:r>
            <a:r>
              <a:rPr lang="de-DE" sz="3200" dirty="0" smtClean="0">
                <a:latin typeface="+mn-lt"/>
              </a:rPr>
              <a:t> (German Dance)</a:t>
            </a:r>
            <a:endParaRPr lang="de-DE" sz="32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081668"/>
            <a:ext cx="7886701" cy="5095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500" dirty="0" err="1" smtClean="0"/>
              <a:t>Objectives</a:t>
            </a:r>
            <a:endParaRPr lang="de-DE" sz="3500" dirty="0" smtClean="0"/>
          </a:p>
          <a:p>
            <a:pPr lvl="0"/>
            <a:r>
              <a:rPr lang="en-US" sz="2600" dirty="0"/>
              <a:t>Participants should be taught to count reliably up to </a:t>
            </a:r>
            <a:r>
              <a:rPr lang="en-GB" sz="2600" dirty="0"/>
              <a:t>8</a:t>
            </a:r>
            <a:r>
              <a:rPr lang="en-US" sz="2600" dirty="0"/>
              <a:t> items. The dance Seven Steps was chosen as a moving game</a:t>
            </a:r>
            <a:r>
              <a:rPr lang="en-GB" sz="2600" dirty="0"/>
              <a:t>. Seven</a:t>
            </a:r>
            <a:r>
              <a:rPr lang="en-US" sz="2600" dirty="0"/>
              <a:t> is the biggest number of danced steps</a:t>
            </a:r>
            <a:r>
              <a:rPr lang="en-GB" sz="2600" dirty="0"/>
              <a:t> and eight the biggest number of music bars (music clock</a:t>
            </a:r>
            <a:r>
              <a:rPr lang="en-GB" sz="2600" dirty="0" smtClean="0"/>
              <a:t>).</a:t>
            </a:r>
          </a:p>
          <a:p>
            <a:pPr lvl="0"/>
            <a:r>
              <a:rPr lang="en-US" sz="2600" dirty="0"/>
              <a:t>They </a:t>
            </a:r>
            <a:r>
              <a:rPr lang="en-GB" sz="2600" dirty="0"/>
              <a:t>should </a:t>
            </a:r>
            <a:r>
              <a:rPr lang="en-US" sz="2600" dirty="0"/>
              <a:t>understand the difference of the dance rhythm with seven performed steps and count </a:t>
            </a:r>
            <a:r>
              <a:rPr lang="en-GB" sz="2600" dirty="0"/>
              <a:t>the eight times </a:t>
            </a:r>
            <a:r>
              <a:rPr lang="nl-NL" sz="2600" dirty="0"/>
              <a:t>(</a:t>
            </a:r>
            <a:r>
              <a:rPr lang="nl-NL" sz="2600" dirty="0" err="1"/>
              <a:t>quaver</a:t>
            </a:r>
            <a:r>
              <a:rPr lang="nl-NL" sz="2600" dirty="0"/>
              <a:t> </a:t>
            </a:r>
            <a:r>
              <a:rPr lang="nl-NL" sz="2600" dirty="0" smtClean="0"/>
              <a:t>time). </a:t>
            </a:r>
            <a:endParaRPr lang="de-DE" sz="2600" dirty="0"/>
          </a:p>
          <a:p>
            <a:pPr lvl="0"/>
            <a:r>
              <a:rPr lang="en-US" sz="2600" dirty="0"/>
              <a:t>The </a:t>
            </a:r>
            <a:r>
              <a:rPr lang="en-GB" sz="2600" dirty="0"/>
              <a:t>dance</a:t>
            </a:r>
            <a:r>
              <a:rPr lang="pt-PT" sz="2600" dirty="0"/>
              <a:t> “</a:t>
            </a:r>
            <a:r>
              <a:rPr lang="en-GB" sz="2600" dirty="0"/>
              <a:t>Seven steps” combines counting and movement. It </a:t>
            </a:r>
            <a:r>
              <a:rPr lang="en-US" sz="2600" dirty="0"/>
              <a:t>was chosen, because of</a:t>
            </a:r>
            <a:r>
              <a:rPr lang="en-GB" sz="2600" dirty="0"/>
              <a:t> its “loosen up” and its emotional quality. </a:t>
            </a:r>
            <a:endParaRPr lang="en-GB" sz="2600" dirty="0" smtClean="0"/>
          </a:p>
          <a:p>
            <a:pPr lvl="0"/>
            <a:r>
              <a:rPr lang="en-US" sz="2600" dirty="0"/>
              <a:t>Participants </a:t>
            </a:r>
            <a:r>
              <a:rPr lang="en-GB" sz="2600" dirty="0"/>
              <a:t>should </a:t>
            </a:r>
            <a:r>
              <a:rPr lang="en-US" sz="2600" dirty="0"/>
              <a:t>identify two-dimensional shapes of steps on the floor or painted on a paper.</a:t>
            </a:r>
            <a:endParaRPr lang="de-DE" sz="2600" dirty="0"/>
          </a:p>
          <a:p>
            <a:pPr lvl="0"/>
            <a:r>
              <a:rPr lang="fr-FR" sz="2600" dirty="0" err="1"/>
              <a:t>T</a:t>
            </a:r>
            <a:r>
              <a:rPr lang="fr-FR" sz="2600" dirty="0" err="1" smtClean="0"/>
              <a:t>hey</a:t>
            </a:r>
            <a:r>
              <a:rPr lang="fr-FR" sz="2600" dirty="0" smtClean="0"/>
              <a:t> </a:t>
            </a:r>
            <a:r>
              <a:rPr lang="en-GB" sz="2600" dirty="0"/>
              <a:t>should </a:t>
            </a:r>
            <a:r>
              <a:rPr lang="en-US" sz="2600" dirty="0"/>
              <a:t>learn to count up to 7 </a:t>
            </a:r>
            <a:r>
              <a:rPr lang="en-GB" sz="2600" dirty="0"/>
              <a:t>by dancing </a:t>
            </a:r>
            <a:r>
              <a:rPr lang="en-US" sz="2600" dirty="0"/>
              <a:t>in the first phase, up to </a:t>
            </a:r>
            <a:r>
              <a:rPr lang="en-GB" sz="2600" dirty="0"/>
              <a:t>3</a:t>
            </a:r>
            <a:r>
              <a:rPr lang="en-US" sz="2600" dirty="0"/>
              <a:t> in the second phase, up to </a:t>
            </a:r>
            <a:r>
              <a:rPr lang="en-GB" sz="2600" dirty="0"/>
              <a:t>4</a:t>
            </a:r>
            <a:r>
              <a:rPr lang="en-US" sz="2600" dirty="0"/>
              <a:t> in the third phase</a:t>
            </a:r>
            <a:r>
              <a:rPr lang="en-US" sz="2600" dirty="0" smtClean="0"/>
              <a:t>.</a:t>
            </a:r>
            <a:endParaRPr lang="de-DE" sz="2600" dirty="0"/>
          </a:p>
          <a:p>
            <a:pPr lvl="0"/>
            <a:endParaRPr lang="de-DE" sz="2400" dirty="0"/>
          </a:p>
          <a:p>
            <a:endParaRPr lang="de-DE" dirty="0"/>
          </a:p>
        </p:txBody>
      </p:sp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311005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081668"/>
            <a:ext cx="7886701" cy="50952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3200" dirty="0" smtClean="0"/>
              <a:t>Tools</a:t>
            </a:r>
            <a:r>
              <a:rPr lang="de-DE" sz="3200" dirty="0"/>
              <a:t>, Materials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smtClean="0"/>
              <a:t>Organisation</a:t>
            </a:r>
          </a:p>
          <a:p>
            <a:pPr lvl="0"/>
            <a:r>
              <a:rPr lang="de-DE" sz="2400" dirty="0" smtClean="0"/>
              <a:t>Free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dancing</a:t>
            </a:r>
            <a:r>
              <a:rPr lang="de-DE" sz="2400" dirty="0"/>
              <a:t> </a:t>
            </a:r>
          </a:p>
          <a:p>
            <a:pPr lvl="0"/>
            <a:r>
              <a:rPr lang="de-DE" sz="2400" dirty="0" err="1"/>
              <a:t>Danced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persons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in a </a:t>
            </a:r>
            <a:r>
              <a:rPr lang="de-DE" sz="2400" dirty="0" err="1" smtClean="0"/>
              <a:t>circle</a:t>
            </a:r>
            <a:endParaRPr lang="de-DE" sz="2400" dirty="0" smtClean="0"/>
          </a:p>
          <a:p>
            <a:pPr lvl="0"/>
            <a:r>
              <a:rPr lang="en-US" sz="2400" dirty="0"/>
              <a:t>Prepare copies from the worksheets</a:t>
            </a:r>
            <a:endParaRPr lang="de-DE" sz="2400" dirty="0"/>
          </a:p>
          <a:p>
            <a:pPr lvl="0"/>
            <a:r>
              <a:rPr lang="en-US" sz="2400" dirty="0"/>
              <a:t>The lesson </a:t>
            </a:r>
            <a:r>
              <a:rPr lang="en-GB" sz="2400" dirty="0"/>
              <a:t>has two parts and </a:t>
            </a:r>
            <a:r>
              <a:rPr lang="en-US" sz="2400" dirty="0"/>
              <a:t>takes 90 </a:t>
            </a:r>
            <a:r>
              <a:rPr lang="en-US" sz="2400" dirty="0" smtClean="0"/>
              <a:t>minutes</a:t>
            </a:r>
            <a:endParaRPr lang="de-DE" sz="2400" dirty="0"/>
          </a:p>
          <a:p>
            <a:endParaRPr lang="de-DE" dirty="0"/>
          </a:p>
        </p:txBody>
      </p:sp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338146"/>
            <a:ext cx="8102756" cy="5274527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GB" sz="12800" dirty="0" smtClean="0"/>
              <a:t>Description </a:t>
            </a:r>
            <a:r>
              <a:rPr lang="en-GB" sz="12800" dirty="0"/>
              <a:t>of the Lesson </a:t>
            </a:r>
            <a:endParaRPr lang="en-GB" sz="12800" dirty="0" smtClean="0"/>
          </a:p>
          <a:p>
            <a:pPr marL="0" lvl="0" indent="0">
              <a:buNone/>
            </a:pPr>
            <a:r>
              <a:rPr lang="en-GB" sz="9600" b="1" dirty="0" smtClean="0"/>
              <a:t>First </a:t>
            </a:r>
            <a:r>
              <a:rPr lang="en-GB" sz="9600" b="1" dirty="0"/>
              <a:t>part of the lesson </a:t>
            </a:r>
          </a:p>
          <a:p>
            <a:pPr lvl="0"/>
            <a:r>
              <a:rPr lang="en-GB" sz="9600" dirty="0"/>
              <a:t>Experiencing the melody and the steps: </a:t>
            </a:r>
            <a:endParaRPr lang="en-GB" sz="9600" dirty="0" smtClean="0"/>
          </a:p>
          <a:p>
            <a:pPr marL="457200" lvl="1" indent="0">
              <a:buNone/>
            </a:pPr>
            <a:r>
              <a:rPr lang="en-GB" sz="9600" dirty="0" smtClean="0"/>
              <a:t>Sing </a:t>
            </a:r>
            <a:r>
              <a:rPr lang="en-GB" sz="9600" dirty="0"/>
              <a:t>the song several times in the group with the text, which is at the meantime explaining the steps. </a:t>
            </a:r>
            <a:endParaRPr lang="en-GB" sz="9600" dirty="0" smtClean="0"/>
          </a:p>
          <a:p>
            <a:pPr marL="457200" lvl="1" indent="0">
              <a:buNone/>
            </a:pPr>
            <a:r>
              <a:rPr lang="en-GB" sz="9600" dirty="0" smtClean="0"/>
              <a:t>Alternative</a:t>
            </a:r>
            <a:r>
              <a:rPr lang="en-GB" sz="9600" dirty="0"/>
              <a:t>: an instrument plays the melody, e.g. guitar or flute; or download the song from the Internet.</a:t>
            </a:r>
          </a:p>
          <a:p>
            <a:pPr lvl="0"/>
            <a:r>
              <a:rPr lang="en-GB" sz="9600" dirty="0"/>
              <a:t>Rhythmic walking with short steps and long steps: </a:t>
            </a:r>
            <a:endParaRPr lang="en-GB" sz="9600" dirty="0" smtClean="0"/>
          </a:p>
          <a:p>
            <a:pPr marL="457200" lvl="1" indent="0">
              <a:buNone/>
            </a:pPr>
            <a:r>
              <a:rPr lang="en-GB" sz="9600" dirty="0" smtClean="0"/>
              <a:t>Phase </a:t>
            </a:r>
            <a:r>
              <a:rPr lang="en-GB" sz="9600" dirty="0"/>
              <a:t>a: seven steps; Phase b: four steps. </a:t>
            </a:r>
            <a:endParaRPr lang="en-GB" sz="9600" dirty="0" smtClean="0"/>
          </a:p>
          <a:p>
            <a:pPr marL="457200" lvl="1" indent="0">
              <a:buNone/>
            </a:pPr>
            <a:r>
              <a:rPr lang="en-GB" sz="9600" dirty="0" smtClean="0"/>
              <a:t>Counting </a:t>
            </a:r>
            <a:r>
              <a:rPr lang="en-GB" sz="9600" dirty="0"/>
              <a:t>up to 7, 3, 4 in the different phases of the dance.</a:t>
            </a:r>
          </a:p>
          <a:p>
            <a:pPr lvl="0"/>
            <a:r>
              <a:rPr lang="en-GB" sz="9600" dirty="0"/>
              <a:t>Arrange the dancing group with couples in a row or in a circle. </a:t>
            </a:r>
          </a:p>
          <a:p>
            <a:pPr lvl="0"/>
            <a:r>
              <a:rPr lang="en-GB" sz="9600" dirty="0"/>
              <a:t>Performing altogether the three phases of the dance in an </a:t>
            </a:r>
            <a:r>
              <a:rPr lang="en-GB" sz="9600" dirty="0" smtClean="0"/>
              <a:t>easy going </a:t>
            </a:r>
            <a:r>
              <a:rPr lang="en-GB" sz="9600" dirty="0"/>
              <a:t>way – just to have fun by moving, counting and singing. Making mistakes is just a part of having fun.</a:t>
            </a:r>
          </a:p>
          <a:p>
            <a:pPr lvl="0"/>
            <a:endParaRPr lang="de-DE" sz="2400" dirty="0"/>
          </a:p>
          <a:p>
            <a:endParaRPr lang="de-DE" dirty="0"/>
          </a:p>
        </p:txBody>
      </p:sp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107" y="1884556"/>
            <a:ext cx="7991243" cy="4404732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Analysing </a:t>
            </a:r>
            <a:r>
              <a:rPr lang="en-GB" sz="2400" dirty="0"/>
              <a:t>the dance in two groups: One part of the learners is dancing, the other part is watching. </a:t>
            </a:r>
          </a:p>
          <a:p>
            <a:pPr lvl="0"/>
            <a:r>
              <a:rPr lang="en-GB" sz="2400" dirty="0"/>
              <a:t>Discussing and experiencing the steps in the whole group (e.g. 7th step as equivalent for tact 7+8).</a:t>
            </a:r>
          </a:p>
          <a:p>
            <a:pPr lvl="0"/>
            <a:r>
              <a:rPr lang="en-GB" sz="2400" dirty="0"/>
              <a:t>Perform the dance several times in the group. Task for the watching group: Describe the dance with your own words (partner work).</a:t>
            </a:r>
          </a:p>
          <a:p>
            <a:pPr lvl="0"/>
            <a:r>
              <a:rPr lang="en-GB" sz="2400" dirty="0"/>
              <a:t>Worksheet #1. Form to be filled in by the participants (single or partner work).</a:t>
            </a:r>
          </a:p>
          <a:p>
            <a:pPr lvl="0"/>
            <a:endParaRPr lang="de-DE" sz="3200" dirty="0" smtClean="0"/>
          </a:p>
          <a:p>
            <a:pPr lvl="0"/>
            <a:endParaRPr lang="de-DE" sz="2400" dirty="0"/>
          </a:p>
          <a:p>
            <a:endParaRPr lang="de-DE" dirty="0"/>
          </a:p>
        </p:txBody>
      </p:sp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081668"/>
            <a:ext cx="7886701" cy="509529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3500" dirty="0" smtClean="0"/>
              <a:t>Description </a:t>
            </a:r>
            <a:r>
              <a:rPr lang="en-GB" sz="3500" dirty="0"/>
              <a:t>of </a:t>
            </a:r>
            <a:r>
              <a:rPr lang="en-GB" sz="3500" dirty="0" smtClean="0"/>
              <a:t>the </a:t>
            </a:r>
            <a:r>
              <a:rPr lang="en-GB" sz="3500" dirty="0"/>
              <a:t>Lesson </a:t>
            </a:r>
          </a:p>
          <a:p>
            <a:pPr marL="0" lvl="0" indent="0">
              <a:buNone/>
            </a:pPr>
            <a:r>
              <a:rPr lang="en-GB" sz="2600" b="1" dirty="0" smtClean="0"/>
              <a:t>Second </a:t>
            </a:r>
            <a:r>
              <a:rPr lang="en-GB" sz="2600" b="1" dirty="0"/>
              <a:t>part of the lesson </a:t>
            </a:r>
            <a:endParaRPr lang="de-DE" sz="2600" b="1" dirty="0"/>
          </a:p>
          <a:p>
            <a:pPr lvl="0" fontAlgn="base"/>
            <a:r>
              <a:rPr lang="en-GB" sz="2400" dirty="0" smtClean="0"/>
              <a:t>Explication of different ways of showing quantities </a:t>
            </a:r>
            <a:endParaRPr lang="en-GB" sz="2400" dirty="0"/>
          </a:p>
          <a:p>
            <a:pPr marL="457200" lvl="1" indent="0" fontAlgn="base">
              <a:buNone/>
            </a:pPr>
            <a:r>
              <a:rPr lang="en-GB" dirty="0" smtClean="0"/>
              <a:t>(in a line - horizontal or vertical, in a circle, a cross etc.)</a:t>
            </a:r>
            <a:endParaRPr lang="de-DE" dirty="0" smtClean="0"/>
          </a:p>
          <a:p>
            <a:pPr lvl="0" fontAlgn="base"/>
            <a:r>
              <a:rPr lang="en-GB" sz="2400" dirty="0" smtClean="0"/>
              <a:t>Different ways of designing a melody </a:t>
            </a:r>
          </a:p>
          <a:p>
            <a:pPr marL="457200" lvl="1" indent="0" fontAlgn="base">
              <a:buNone/>
            </a:pPr>
            <a:r>
              <a:rPr lang="en-GB" dirty="0" smtClean="0"/>
              <a:t>(form with five lines, by forming a wave with the hands moving up and down, designing a graph line with two variables: height and time)</a:t>
            </a:r>
            <a:endParaRPr lang="de-DE" dirty="0" smtClean="0"/>
          </a:p>
          <a:p>
            <a:pPr lvl="0" fontAlgn="base"/>
            <a:r>
              <a:rPr lang="en-GB" sz="2400" dirty="0" smtClean="0"/>
              <a:t>Worksheet #2 is handed out to each participant</a:t>
            </a:r>
            <a:endParaRPr lang="de-DE" sz="2400" dirty="0" smtClean="0"/>
          </a:p>
          <a:p>
            <a:pPr lvl="0" fontAlgn="base"/>
            <a:r>
              <a:rPr lang="en-GB" sz="2400" dirty="0" smtClean="0"/>
              <a:t>Participants make lines around different quantities. Participants fill in the empty graph line</a:t>
            </a:r>
            <a:endParaRPr lang="de-DE" sz="2400" dirty="0" smtClean="0"/>
          </a:p>
          <a:p>
            <a:pPr lvl="0" fontAlgn="base"/>
            <a:r>
              <a:rPr lang="en-GB" sz="2400" dirty="0" smtClean="0"/>
              <a:t>Discussing open questions and performing the dance at the end of the lesson </a:t>
            </a:r>
            <a:endParaRPr lang="de-DE" sz="2400" dirty="0" smtClean="0"/>
          </a:p>
          <a:p>
            <a:pPr lvl="0"/>
            <a:endParaRPr lang="de-DE" sz="3200" dirty="0" smtClean="0"/>
          </a:p>
          <a:p>
            <a:pPr lvl="0"/>
            <a:endParaRPr lang="de-DE" sz="2400" dirty="0"/>
          </a:p>
          <a:p>
            <a:endParaRPr lang="de-DE" dirty="0"/>
          </a:p>
        </p:txBody>
      </p:sp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5259" y="1260088"/>
            <a:ext cx="8463775" cy="51295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dirty="0" err="1"/>
              <a:t>Useful</a:t>
            </a:r>
            <a:r>
              <a:rPr lang="de-DE" sz="3500" dirty="0"/>
              <a:t> </a:t>
            </a:r>
            <a:r>
              <a:rPr lang="de-DE" sz="3500" dirty="0" err="1"/>
              <a:t>Hints</a:t>
            </a:r>
            <a:endParaRPr lang="de-DE" sz="3500" dirty="0"/>
          </a:p>
          <a:p>
            <a:r>
              <a:rPr lang="de-DE" sz="2600" dirty="0" smtClean="0"/>
              <a:t>The </a:t>
            </a:r>
            <a:r>
              <a:rPr lang="de-DE" sz="2600" dirty="0" err="1" smtClean="0"/>
              <a:t>dance</a:t>
            </a:r>
            <a:r>
              <a:rPr lang="de-DE" sz="2600" dirty="0" smtClean="0"/>
              <a:t> </a:t>
            </a:r>
            <a:r>
              <a:rPr lang="de-DE" sz="2600" dirty="0" err="1" smtClean="0"/>
              <a:t>can</a:t>
            </a:r>
            <a:r>
              <a:rPr lang="de-DE" sz="2600" dirty="0" smtClean="0"/>
              <a:t> </a:t>
            </a:r>
            <a:r>
              <a:rPr lang="de-DE" sz="2600" dirty="0" err="1" smtClean="0"/>
              <a:t>be</a:t>
            </a:r>
            <a:r>
              <a:rPr lang="de-DE" sz="2600" dirty="0" smtClean="0"/>
              <a:t> an </a:t>
            </a:r>
            <a:r>
              <a:rPr lang="de-DE" sz="2600" dirty="0" err="1" smtClean="0"/>
              <a:t>ice-breaking</a:t>
            </a:r>
            <a:r>
              <a:rPr lang="de-DE" sz="2600" dirty="0" smtClean="0"/>
              <a:t> in </a:t>
            </a:r>
            <a:r>
              <a:rPr lang="de-DE" sz="2600" dirty="0" err="1" smtClean="0"/>
              <a:t>other</a:t>
            </a:r>
            <a:r>
              <a:rPr lang="de-DE" sz="2600" dirty="0" smtClean="0"/>
              <a:t> </a:t>
            </a:r>
            <a:r>
              <a:rPr lang="de-DE" sz="2600" dirty="0" err="1" smtClean="0"/>
              <a:t>lessons</a:t>
            </a:r>
            <a:r>
              <a:rPr lang="de-DE" sz="2600" dirty="0" smtClean="0"/>
              <a:t>. </a:t>
            </a:r>
          </a:p>
          <a:p>
            <a:r>
              <a:rPr lang="de-DE" sz="2600" dirty="0" smtClean="0"/>
              <a:t>The </a:t>
            </a:r>
            <a:r>
              <a:rPr lang="de-DE" sz="2600" dirty="0" err="1" smtClean="0"/>
              <a:t>graph</a:t>
            </a:r>
            <a:r>
              <a:rPr lang="de-DE" sz="2600" dirty="0" smtClean="0"/>
              <a:t> </a:t>
            </a:r>
            <a:r>
              <a:rPr lang="de-DE" sz="2600" dirty="0" err="1" smtClean="0"/>
              <a:t>line</a:t>
            </a:r>
            <a:r>
              <a:rPr lang="de-DE" sz="2600" dirty="0" smtClean="0"/>
              <a:t> </a:t>
            </a:r>
            <a:r>
              <a:rPr lang="de-DE" sz="2600" dirty="0" err="1" smtClean="0"/>
              <a:t>is</a:t>
            </a:r>
            <a:r>
              <a:rPr lang="de-DE" sz="2600" dirty="0" smtClean="0"/>
              <a:t> </a:t>
            </a:r>
            <a:r>
              <a:rPr lang="de-DE" sz="2600" dirty="0" err="1" smtClean="0"/>
              <a:t>related</a:t>
            </a:r>
            <a:r>
              <a:rPr lang="de-DE" sz="2600" dirty="0" smtClean="0"/>
              <a:t> </a:t>
            </a:r>
            <a:r>
              <a:rPr lang="de-DE" sz="2600" dirty="0" err="1" smtClean="0"/>
              <a:t>to</a:t>
            </a:r>
            <a:r>
              <a:rPr lang="de-DE" sz="2600" dirty="0" smtClean="0"/>
              <a:t> </a:t>
            </a:r>
            <a:r>
              <a:rPr lang="de-DE" sz="2600" dirty="0" err="1" smtClean="0"/>
              <a:t>music</a:t>
            </a:r>
            <a:r>
              <a:rPr lang="de-DE" sz="2600" dirty="0" smtClean="0"/>
              <a:t>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the</a:t>
            </a:r>
            <a:r>
              <a:rPr lang="de-DE" sz="2600" dirty="0" smtClean="0"/>
              <a:t> </a:t>
            </a:r>
            <a:r>
              <a:rPr lang="de-DE" sz="2600" dirty="0" err="1" smtClean="0"/>
              <a:t>writing</a:t>
            </a:r>
            <a:r>
              <a:rPr lang="de-DE" sz="2600" dirty="0" smtClean="0"/>
              <a:t> </a:t>
            </a:r>
            <a:r>
              <a:rPr lang="de-DE" sz="2600" dirty="0" err="1" smtClean="0"/>
              <a:t>of</a:t>
            </a:r>
            <a:r>
              <a:rPr lang="de-DE" sz="2600" dirty="0" smtClean="0"/>
              <a:t> </a:t>
            </a:r>
            <a:r>
              <a:rPr lang="de-DE" sz="2600" dirty="0" err="1" smtClean="0"/>
              <a:t>notes</a:t>
            </a:r>
            <a:r>
              <a:rPr lang="de-DE" sz="2600" dirty="0" smtClean="0"/>
              <a:t>. So </a:t>
            </a:r>
            <a:r>
              <a:rPr lang="de-DE" sz="2600" dirty="0" err="1" smtClean="0"/>
              <a:t>it</a:t>
            </a:r>
            <a:r>
              <a:rPr lang="de-DE" sz="2600" dirty="0" smtClean="0"/>
              <a:t> </a:t>
            </a:r>
            <a:r>
              <a:rPr lang="de-DE" sz="2600" dirty="0" err="1" smtClean="0"/>
              <a:t>may</a:t>
            </a:r>
            <a:r>
              <a:rPr lang="de-DE" sz="2600" dirty="0" smtClean="0"/>
              <a:t> </a:t>
            </a:r>
            <a:r>
              <a:rPr lang="de-DE" sz="2600" dirty="0" err="1" smtClean="0"/>
              <a:t>be</a:t>
            </a:r>
            <a:r>
              <a:rPr lang="de-DE" sz="2600" dirty="0" smtClean="0"/>
              <a:t> </a:t>
            </a:r>
            <a:r>
              <a:rPr lang="de-DE" sz="2600" dirty="0" err="1" smtClean="0"/>
              <a:t>combined</a:t>
            </a:r>
            <a:r>
              <a:rPr lang="de-DE" sz="2600" dirty="0" smtClean="0"/>
              <a:t> </a:t>
            </a:r>
            <a:r>
              <a:rPr lang="de-DE" sz="2600" dirty="0" err="1" smtClean="0"/>
              <a:t>with</a:t>
            </a:r>
            <a:r>
              <a:rPr lang="de-DE" sz="2600" dirty="0" smtClean="0"/>
              <a:t> a </a:t>
            </a:r>
            <a:r>
              <a:rPr lang="de-DE" sz="2600" dirty="0" err="1" smtClean="0"/>
              <a:t>music</a:t>
            </a:r>
            <a:r>
              <a:rPr lang="de-DE" sz="2600" dirty="0" smtClean="0"/>
              <a:t> </a:t>
            </a:r>
            <a:r>
              <a:rPr lang="de-DE" sz="2600" dirty="0" err="1" smtClean="0"/>
              <a:t>lesson</a:t>
            </a:r>
            <a:r>
              <a:rPr lang="de-DE" sz="2600" dirty="0" smtClean="0"/>
              <a:t>.</a:t>
            </a:r>
          </a:p>
          <a:p>
            <a:r>
              <a:rPr lang="de-DE" sz="2600" dirty="0" err="1" smtClean="0"/>
              <a:t>It</a:t>
            </a:r>
            <a:r>
              <a:rPr lang="de-DE" sz="2600" dirty="0" smtClean="0"/>
              <a:t> </a:t>
            </a:r>
            <a:r>
              <a:rPr lang="de-DE" sz="2600" dirty="0" err="1" smtClean="0"/>
              <a:t>is</a:t>
            </a:r>
            <a:r>
              <a:rPr lang="de-DE" sz="2600" dirty="0" smtClean="0"/>
              <a:t> </a:t>
            </a:r>
            <a:r>
              <a:rPr lang="de-DE" sz="2600" dirty="0" err="1" smtClean="0"/>
              <a:t>difficult</a:t>
            </a:r>
            <a:r>
              <a:rPr lang="de-DE" sz="2600" dirty="0" smtClean="0"/>
              <a:t> </a:t>
            </a:r>
            <a:r>
              <a:rPr lang="de-DE" sz="2600" dirty="0" err="1" smtClean="0"/>
              <a:t>to</a:t>
            </a:r>
            <a:r>
              <a:rPr lang="de-DE" sz="2600" dirty="0" smtClean="0"/>
              <a:t> </a:t>
            </a:r>
            <a:r>
              <a:rPr lang="de-DE" sz="2600" dirty="0" err="1" smtClean="0"/>
              <a:t>combine</a:t>
            </a:r>
            <a:r>
              <a:rPr lang="de-DE" sz="2600" dirty="0" smtClean="0"/>
              <a:t> different </a:t>
            </a:r>
            <a:r>
              <a:rPr lang="de-DE" sz="2600" dirty="0" err="1" smtClean="0"/>
              <a:t>movements</a:t>
            </a:r>
            <a:r>
              <a:rPr lang="de-DE" sz="2600" dirty="0" smtClean="0"/>
              <a:t> </a:t>
            </a:r>
            <a:r>
              <a:rPr lang="de-DE" sz="2600" dirty="0" err="1" smtClean="0"/>
              <a:t>and</a:t>
            </a:r>
            <a:r>
              <a:rPr lang="de-DE" sz="2600" dirty="0" smtClean="0"/>
              <a:t> </a:t>
            </a:r>
            <a:r>
              <a:rPr lang="de-DE" sz="2600" dirty="0" err="1" smtClean="0"/>
              <a:t>rhythmic</a:t>
            </a:r>
            <a:r>
              <a:rPr lang="de-DE" sz="2600" dirty="0" smtClean="0"/>
              <a:t> </a:t>
            </a:r>
            <a:r>
              <a:rPr lang="de-DE" sz="2600" dirty="0" err="1" smtClean="0"/>
              <a:t>systems</a:t>
            </a:r>
            <a:r>
              <a:rPr lang="de-DE" sz="2600" dirty="0" smtClean="0"/>
              <a:t> </a:t>
            </a:r>
            <a:r>
              <a:rPr lang="de-DE" sz="2600" dirty="0" err="1" smtClean="0"/>
              <a:t>steps</a:t>
            </a:r>
            <a:r>
              <a:rPr lang="de-DE" sz="2600" dirty="0" smtClean="0"/>
              <a:t> on </a:t>
            </a:r>
            <a:r>
              <a:rPr lang="de-DE" sz="2600" dirty="0" err="1" smtClean="0"/>
              <a:t>the</a:t>
            </a:r>
            <a:r>
              <a:rPr lang="de-DE" sz="2600" dirty="0" smtClean="0"/>
              <a:t> </a:t>
            </a:r>
            <a:r>
              <a:rPr lang="de-DE" sz="2600" dirty="0" err="1" smtClean="0"/>
              <a:t>ground</a:t>
            </a:r>
            <a:r>
              <a:rPr lang="de-DE" sz="2600" dirty="0" smtClean="0"/>
              <a:t> </a:t>
            </a:r>
            <a:r>
              <a:rPr lang="de-DE" sz="2600" dirty="0" err="1" smtClean="0"/>
              <a:t>clapping</a:t>
            </a:r>
            <a:r>
              <a:rPr lang="de-DE" sz="2600" dirty="0" smtClean="0"/>
              <a:t> </a:t>
            </a:r>
            <a:r>
              <a:rPr lang="de-DE" sz="2600" dirty="0" err="1" smtClean="0"/>
              <a:t>of</a:t>
            </a:r>
            <a:r>
              <a:rPr lang="de-DE" sz="2600" dirty="0" smtClean="0"/>
              <a:t> </a:t>
            </a:r>
            <a:r>
              <a:rPr lang="de-DE" sz="2600" dirty="0" err="1" smtClean="0"/>
              <a:t>hands</a:t>
            </a:r>
            <a:r>
              <a:rPr lang="de-DE" sz="2600" dirty="0" smtClean="0"/>
              <a:t> </a:t>
            </a:r>
            <a:r>
              <a:rPr lang="de-DE" sz="2600" dirty="0" err="1" smtClean="0"/>
              <a:t>singing</a:t>
            </a:r>
            <a:r>
              <a:rPr lang="de-DE" sz="2600" dirty="0" smtClean="0"/>
              <a:t> a </a:t>
            </a:r>
            <a:r>
              <a:rPr lang="de-DE" sz="2600" dirty="0" err="1" smtClean="0"/>
              <a:t>melody</a:t>
            </a:r>
            <a:r>
              <a:rPr lang="de-DE" sz="2600" dirty="0" smtClean="0"/>
              <a:t> </a:t>
            </a:r>
            <a:r>
              <a:rPr lang="de-DE" sz="2600" dirty="0" err="1" smtClean="0"/>
              <a:t>or</a:t>
            </a:r>
            <a:r>
              <a:rPr lang="de-DE" sz="2600" dirty="0" smtClean="0"/>
              <a:t> </a:t>
            </a:r>
            <a:r>
              <a:rPr lang="de-DE" sz="2600" dirty="0" err="1" smtClean="0"/>
              <a:t>counting</a:t>
            </a:r>
            <a:r>
              <a:rPr lang="de-DE" sz="2600" dirty="0" smtClean="0"/>
              <a:t> </a:t>
            </a:r>
            <a:r>
              <a:rPr lang="de-DE" sz="2600" dirty="0" err="1" smtClean="0"/>
              <a:t>aloud</a:t>
            </a:r>
            <a:r>
              <a:rPr lang="de-DE" sz="2600" dirty="0" smtClean="0"/>
              <a:t> </a:t>
            </a:r>
            <a:r>
              <a:rPr lang="de-DE" sz="2600" dirty="0" smtClean="0">
                <a:sym typeface="Wingdings"/>
              </a:rPr>
              <a:t> </a:t>
            </a:r>
            <a:r>
              <a:rPr lang="de-DE" sz="2600" dirty="0" err="1" smtClean="0"/>
              <a:t>It</a:t>
            </a:r>
            <a:r>
              <a:rPr lang="de-DE" sz="2600" dirty="0" smtClean="0"/>
              <a:t> </a:t>
            </a:r>
            <a:r>
              <a:rPr lang="de-DE" sz="2600" dirty="0" err="1" smtClean="0"/>
              <a:t>may</a:t>
            </a:r>
            <a:r>
              <a:rPr lang="de-DE" sz="2600" dirty="0" smtClean="0"/>
              <a:t> </a:t>
            </a:r>
            <a:r>
              <a:rPr lang="de-DE" sz="2600" dirty="0" err="1" smtClean="0"/>
              <a:t>be</a:t>
            </a:r>
            <a:r>
              <a:rPr lang="de-DE" sz="2600" dirty="0" smtClean="0"/>
              <a:t> </a:t>
            </a:r>
            <a:r>
              <a:rPr lang="de-DE" sz="2600" dirty="0" err="1" smtClean="0"/>
              <a:t>regarded</a:t>
            </a:r>
            <a:r>
              <a:rPr lang="de-DE" sz="2600" dirty="0" smtClean="0"/>
              <a:t> </a:t>
            </a:r>
            <a:r>
              <a:rPr lang="de-DE" sz="2600" dirty="0" err="1" smtClean="0"/>
              <a:t>as</a:t>
            </a:r>
            <a:r>
              <a:rPr lang="de-DE" sz="2600" dirty="0" smtClean="0"/>
              <a:t> a </a:t>
            </a:r>
            <a:r>
              <a:rPr lang="de-DE" sz="2600" dirty="0" err="1" smtClean="0"/>
              <a:t>quite</a:t>
            </a:r>
            <a:r>
              <a:rPr lang="de-DE" sz="2600" dirty="0" smtClean="0"/>
              <a:t> </a:t>
            </a:r>
            <a:r>
              <a:rPr lang="de-DE" sz="2600" dirty="0" err="1" smtClean="0"/>
              <a:t>ambitious</a:t>
            </a:r>
            <a:r>
              <a:rPr lang="de-DE" sz="2600" dirty="0" smtClean="0"/>
              <a:t> </a:t>
            </a:r>
            <a:r>
              <a:rPr lang="de-DE" sz="2600" dirty="0" err="1" smtClean="0"/>
              <a:t>pedagogical</a:t>
            </a:r>
            <a:r>
              <a:rPr lang="de-DE" sz="2600" dirty="0" smtClean="0"/>
              <a:t> </a:t>
            </a:r>
            <a:r>
              <a:rPr lang="de-DE" sz="2600" dirty="0" err="1" smtClean="0"/>
              <a:t>approach</a:t>
            </a:r>
            <a:r>
              <a:rPr lang="de-DE" sz="2600" dirty="0" smtClean="0"/>
              <a:t>.</a:t>
            </a:r>
          </a:p>
          <a:p>
            <a:r>
              <a:rPr lang="de-DE" sz="2600" dirty="0"/>
              <a:t>More </a:t>
            </a:r>
            <a:r>
              <a:rPr lang="de-DE" sz="2600" dirty="0" err="1"/>
              <a:t>information</a:t>
            </a:r>
            <a:r>
              <a:rPr lang="de-DE" sz="2600" dirty="0"/>
              <a:t> in </a:t>
            </a:r>
            <a:r>
              <a:rPr lang="de-DE" sz="2600" dirty="0" err="1"/>
              <a:t>the</a:t>
            </a:r>
            <a:r>
              <a:rPr lang="de-DE" sz="2600" dirty="0"/>
              <a:t> Internet, e.g. TaKeTiNa </a:t>
            </a:r>
            <a:r>
              <a:rPr lang="de-DE" sz="2600" dirty="0">
                <a:hlinkClick r:id="rId2"/>
              </a:rPr>
              <a:t>https://en.wikipedia.org/wiki/TaKeTiNa_Rhythm_Process</a:t>
            </a:r>
            <a:r>
              <a:rPr lang="de-DE" sz="2600" dirty="0"/>
              <a:t> </a:t>
            </a:r>
          </a:p>
          <a:p>
            <a:r>
              <a:rPr lang="de-DE" sz="2600" dirty="0" smtClean="0"/>
              <a:t>Seven </a:t>
            </a:r>
            <a:r>
              <a:rPr lang="de-DE" sz="2600" dirty="0" err="1" smtClean="0"/>
              <a:t>Steps</a:t>
            </a:r>
            <a:r>
              <a:rPr lang="de-DE" sz="2600" dirty="0" smtClean="0"/>
              <a:t> </a:t>
            </a:r>
            <a:r>
              <a:rPr lang="de-DE" sz="2600" dirty="0" err="1" smtClean="0"/>
              <a:t>Introduction</a:t>
            </a:r>
            <a:r>
              <a:rPr lang="de-DE" sz="2600" dirty="0" smtClean="0"/>
              <a:t>:</a:t>
            </a:r>
            <a:r>
              <a:rPr lang="de-DE" sz="2600" dirty="0"/>
              <a:t>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</a:t>
            </a:r>
            <a:r>
              <a:rPr lang="de-DE" sz="2600" dirty="0" smtClean="0">
                <a:hlinkClick r:id="rId3"/>
              </a:rPr>
              <a:t>www.youtube.com/watch?v=PcPne-xD0x4</a:t>
            </a:r>
            <a:endParaRPr lang="de-DE" sz="2600" dirty="0" smtClean="0"/>
          </a:p>
          <a:p>
            <a:r>
              <a:rPr lang="de-DE" sz="2600" dirty="0" smtClean="0"/>
              <a:t>A Test </a:t>
            </a:r>
            <a:r>
              <a:rPr lang="de-DE" sz="2600" dirty="0" err="1" smtClean="0"/>
              <a:t>of</a:t>
            </a:r>
            <a:r>
              <a:rPr lang="de-DE" sz="2600" dirty="0" smtClean="0"/>
              <a:t> </a:t>
            </a:r>
            <a:r>
              <a:rPr lang="de-DE" sz="2600" dirty="0" err="1" smtClean="0"/>
              <a:t>the</a:t>
            </a:r>
            <a:r>
              <a:rPr lang="de-DE" sz="2600" dirty="0" smtClean="0"/>
              <a:t> Seven </a:t>
            </a:r>
            <a:r>
              <a:rPr lang="de-DE" sz="2600" dirty="0" err="1" smtClean="0"/>
              <a:t>Steps</a:t>
            </a:r>
            <a:r>
              <a:rPr lang="de-DE" sz="2600" dirty="0" smtClean="0"/>
              <a:t> Dance in </a:t>
            </a:r>
            <a:r>
              <a:rPr lang="de-DE" sz="2600" dirty="0" err="1" smtClean="0"/>
              <a:t>Messini</a:t>
            </a:r>
            <a:r>
              <a:rPr lang="de-DE" sz="2600" dirty="0" smtClean="0"/>
              <a:t>/</a:t>
            </a:r>
            <a:r>
              <a:rPr lang="de-DE" sz="2600" dirty="0" err="1" smtClean="0"/>
              <a:t>Greece</a:t>
            </a:r>
            <a:r>
              <a:rPr lang="de-DE" sz="2600" dirty="0" smtClean="0"/>
              <a:t>:</a:t>
            </a:r>
            <a:r>
              <a:rPr lang="de-DE" sz="2600" dirty="0">
                <a:hlinkClick r:id="rId4"/>
              </a:rPr>
              <a:t> https://www.youtube.com/watch?v=I16t9fup14Q</a:t>
            </a:r>
            <a:r>
              <a:rPr lang="de-DE" sz="2600" dirty="0"/>
              <a:t> </a:t>
            </a:r>
            <a:endParaRPr lang="de-DE" sz="2600" dirty="0" smtClean="0"/>
          </a:p>
          <a:p>
            <a:pPr lvl="0"/>
            <a:endParaRPr lang="de-DE" sz="2400" dirty="0"/>
          </a:p>
          <a:p>
            <a:endParaRPr lang="de-DE" dirty="0"/>
          </a:p>
        </p:txBody>
      </p:sp>
      <p:pic>
        <p:nvPicPr>
          <p:cNvPr id="4" name="Grafik 10737420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081668"/>
            <a:ext cx="7886701" cy="55867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800" dirty="0"/>
              <a:t>Notes &amp; </a:t>
            </a:r>
            <a:r>
              <a:rPr lang="de-DE" sz="3800" dirty="0" err="1" smtClean="0"/>
              <a:t>steps</a:t>
            </a:r>
            <a:endParaRPr lang="de-DE" sz="3800" dirty="0" smtClean="0"/>
          </a:p>
          <a:p>
            <a:pPr marL="0" indent="0">
              <a:buNone/>
            </a:pP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/>
              <a:t>rows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melody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phases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dance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sz="3500" dirty="0"/>
          </a:p>
          <a:p>
            <a:pPr lvl="0"/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pPr>
              <a:buFont typeface="Arial" charset="0"/>
              <a:buChar char="•"/>
            </a:pPr>
            <a:endParaRPr lang="de-DE" dirty="0" smtClean="0"/>
          </a:p>
          <a:p>
            <a:pPr>
              <a:buFont typeface="Arial" charset="0"/>
              <a:buChar char="•"/>
            </a:pPr>
            <a:endParaRPr lang="de-DE" dirty="0"/>
          </a:p>
          <a:p>
            <a:pPr>
              <a:buFont typeface="Arial" charset="0"/>
              <a:buChar char="•"/>
            </a:pPr>
            <a:endParaRPr lang="de-DE" dirty="0" smtClean="0"/>
          </a:p>
          <a:p>
            <a:pPr>
              <a:buFont typeface="Arial" charset="0"/>
              <a:buChar char="•"/>
            </a:pPr>
            <a:r>
              <a:rPr lang="de-DE" dirty="0" smtClean="0"/>
              <a:t>Part </a:t>
            </a:r>
            <a:r>
              <a:rPr lang="de-DE" dirty="0"/>
              <a:t>(a)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graphic</a:t>
            </a:r>
            <a:r>
              <a:rPr lang="de-DE" dirty="0"/>
              <a:t> — </a:t>
            </a:r>
            <a:r>
              <a:rPr lang="de-DE" dirty="0" err="1"/>
              <a:t>rows</a:t>
            </a:r>
            <a:r>
              <a:rPr lang="de-DE" dirty="0"/>
              <a:t> 1 </a:t>
            </a:r>
            <a:r>
              <a:rPr lang="de-DE" dirty="0" err="1"/>
              <a:t>and</a:t>
            </a:r>
            <a:r>
              <a:rPr lang="de-DE" dirty="0"/>
              <a:t> 2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notes</a:t>
            </a:r>
            <a:endParaRPr lang="de-DE" dirty="0"/>
          </a:p>
          <a:p>
            <a:pPr>
              <a:buFont typeface="Arial" charset="0"/>
              <a:buChar char="•"/>
            </a:pPr>
            <a:r>
              <a:rPr lang="de-DE" dirty="0"/>
              <a:t>Part (b)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graphic</a:t>
            </a:r>
            <a:r>
              <a:rPr lang="de-DE" dirty="0"/>
              <a:t> — </a:t>
            </a:r>
            <a:r>
              <a:rPr lang="de-DE" dirty="0" err="1"/>
              <a:t>rows</a:t>
            </a:r>
            <a:r>
              <a:rPr lang="de-DE" dirty="0"/>
              <a:t> 3 </a:t>
            </a:r>
            <a:r>
              <a:rPr lang="de-DE" dirty="0" err="1"/>
              <a:t>and</a:t>
            </a:r>
            <a:r>
              <a:rPr lang="de-DE" dirty="0"/>
              <a:t> 5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notes</a:t>
            </a:r>
            <a:endParaRPr lang="de-DE" dirty="0"/>
          </a:p>
          <a:p>
            <a:pPr>
              <a:buFont typeface="Arial" charset="0"/>
              <a:buChar char="•"/>
            </a:pPr>
            <a:r>
              <a:rPr lang="de-DE" dirty="0"/>
              <a:t>Part (c)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graphic</a:t>
            </a:r>
            <a:r>
              <a:rPr lang="de-DE" dirty="0"/>
              <a:t> — </a:t>
            </a:r>
            <a:r>
              <a:rPr lang="de-DE" dirty="0" err="1"/>
              <a:t>rows</a:t>
            </a:r>
            <a:r>
              <a:rPr lang="de-DE" dirty="0"/>
              <a:t> 4 </a:t>
            </a:r>
            <a:r>
              <a:rPr lang="de-DE" dirty="0" err="1"/>
              <a:t>and</a:t>
            </a:r>
            <a:r>
              <a:rPr lang="de-DE" dirty="0"/>
              <a:t> 6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notes</a:t>
            </a:r>
            <a:endParaRPr lang="de-DE" dirty="0"/>
          </a:p>
        </p:txBody>
      </p:sp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  <p:grpSp>
        <p:nvGrpSpPr>
          <p:cNvPr id="10" name="Gruppieren 1073742177"/>
          <p:cNvGrpSpPr/>
          <p:nvPr/>
        </p:nvGrpSpPr>
        <p:grpSpPr>
          <a:xfrm>
            <a:off x="1587653" y="2341755"/>
            <a:ext cx="5047321" cy="2877013"/>
            <a:chOff x="0" y="0"/>
            <a:chExt cx="4532243" cy="2981739"/>
          </a:xfrm>
        </p:grpSpPr>
        <p:pic>
          <p:nvPicPr>
            <p:cNvPr id="11" name="officeArt object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20563" cy="2926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officeArt object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22713" y="55659"/>
              <a:ext cx="1709530" cy="2926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942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176"/>
            <a:ext cx="7886700" cy="522829"/>
          </a:xfrm>
        </p:spPr>
        <p:txBody>
          <a:bodyPr>
            <a:normAutofit fontScale="90000"/>
          </a:bodyPr>
          <a:lstStyle/>
          <a:p>
            <a:r>
              <a:rPr lang="de-DE" sz="3200" dirty="0" smtClean="0"/>
              <a:t>      </a:t>
            </a:r>
            <a:r>
              <a:rPr lang="de-DE" sz="3600" dirty="0" smtClean="0">
                <a:latin typeface="+mn-lt"/>
              </a:rPr>
              <a:t>5.2 Seven </a:t>
            </a:r>
            <a:r>
              <a:rPr lang="de-DE" sz="3600" dirty="0" err="1" smtClean="0">
                <a:latin typeface="+mn-lt"/>
              </a:rPr>
              <a:t>Steps</a:t>
            </a:r>
            <a:r>
              <a:rPr lang="de-DE" sz="3600" dirty="0" smtClean="0">
                <a:latin typeface="+mn-lt"/>
              </a:rPr>
              <a:t> (German Dance)</a:t>
            </a:r>
            <a:endParaRPr lang="de-DE" sz="3600" dirty="0">
              <a:latin typeface="+mn-lt"/>
            </a:endParaRPr>
          </a:p>
        </p:txBody>
      </p:sp>
      <p:graphicFrame>
        <p:nvGraphicFramePr>
          <p:cNvPr id="16" name="Inhaltsplatzhalt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458478"/>
              </p:ext>
            </p:extLst>
          </p:nvPr>
        </p:nvGraphicFramePr>
        <p:xfrm>
          <a:off x="628649" y="2118732"/>
          <a:ext cx="7119145" cy="1990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771"/>
                <a:gridCol w="1740958"/>
                <a:gridCol w="1740235"/>
                <a:gridCol w="2945181"/>
              </a:tblGrid>
              <a:tr h="590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Phase</a:t>
                      </a:r>
                      <a:endParaRPr lang="de-DE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Number of steps:</a:t>
                      </a:r>
                      <a:endParaRPr lang="de-DE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Short        Long</a:t>
                      </a:r>
                      <a:endParaRPr lang="de-DE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 of tacts:</a:t>
                      </a:r>
                      <a:endParaRPr lang="de-DE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clapping hands</a:t>
                      </a:r>
                      <a:endParaRPr lang="de-DE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Remarks</a:t>
                      </a:r>
                      <a:endParaRPr lang="de-DE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8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</a:t>
                      </a:r>
                      <a:endParaRPr lang="de-DE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6             1</a:t>
                      </a:r>
                      <a:endParaRPr lang="de-DE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8</a:t>
                      </a:r>
                      <a:endParaRPr lang="de-DE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Twice</a:t>
                      </a:r>
                      <a:r>
                        <a:rPr lang="de-DE" sz="1100" dirty="0">
                          <a:effectLst/>
                        </a:rPr>
                        <a:t>: </a:t>
                      </a:r>
                      <a:r>
                        <a:rPr lang="de-DE" sz="1100" dirty="0" err="1">
                          <a:effectLst/>
                        </a:rPr>
                        <a:t>Foreward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and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backward</a:t>
                      </a:r>
                      <a:endParaRPr lang="de-DE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7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</a:t>
                      </a:r>
                      <a:endParaRPr lang="de-DE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2             1</a:t>
                      </a:r>
                      <a:endParaRPr lang="de-DE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</a:t>
                      </a:r>
                      <a:endParaRPr lang="de-DE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Twice: Outside and inside</a:t>
                      </a:r>
                      <a:endParaRPr lang="de-DE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7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</a:t>
                      </a:r>
                      <a:endParaRPr lang="de-DE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0             4</a:t>
                      </a:r>
                      <a:endParaRPr lang="de-DE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</a:t>
                      </a:r>
                      <a:endParaRPr lang="de-DE" sz="10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Each couple is dancing in a circle</a:t>
                      </a:r>
                      <a:endParaRPr lang="de-DE" sz="10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Grafik 1073742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436176"/>
            <a:ext cx="497623" cy="522829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546411" y="1449659"/>
            <a:ext cx="720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Form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filled</a:t>
            </a:r>
            <a:r>
              <a:rPr lang="de-DE" sz="2400" dirty="0" smtClean="0"/>
              <a:t> in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participants</a:t>
            </a:r>
            <a:r>
              <a:rPr lang="de-DE" sz="2400" dirty="0" smtClean="0"/>
              <a:t>:</a:t>
            </a:r>
            <a:endParaRPr lang="de-DE" sz="2400" dirty="0"/>
          </a:p>
        </p:txBody>
      </p:sp>
      <p:sp>
        <p:nvSpPr>
          <p:cNvPr id="30" name="Textfeld 29"/>
          <p:cNvSpPr txBox="1"/>
          <p:nvPr/>
        </p:nvSpPr>
        <p:spPr>
          <a:xfrm>
            <a:off x="628649" y="4237464"/>
            <a:ext cx="7119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 smtClean="0"/>
              <a:t>Further </a:t>
            </a:r>
            <a:r>
              <a:rPr lang="de-DE" sz="2400" dirty="0" err="1" smtClean="0"/>
              <a:t>explanation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form: Phase (a): 7 </a:t>
            </a:r>
            <a:r>
              <a:rPr lang="de-DE" sz="2400" dirty="0" err="1" smtClean="0"/>
              <a:t>steps</a:t>
            </a:r>
            <a:r>
              <a:rPr lang="de-DE" sz="2400" dirty="0" smtClean="0"/>
              <a:t>, </a:t>
            </a:r>
            <a:r>
              <a:rPr lang="de-DE" sz="2400" dirty="0" err="1" smtClean="0"/>
              <a:t>phase</a:t>
            </a:r>
            <a:r>
              <a:rPr lang="de-DE" sz="2400" dirty="0" smtClean="0"/>
              <a:t> (b): 3 </a:t>
            </a:r>
            <a:r>
              <a:rPr lang="de-DE" sz="2400" dirty="0" err="1" smtClean="0"/>
              <a:t>steps</a:t>
            </a:r>
            <a:r>
              <a:rPr lang="de-DE" sz="2400" dirty="0" smtClean="0"/>
              <a:t>, </a:t>
            </a:r>
            <a:r>
              <a:rPr lang="de-DE" sz="2400" dirty="0" err="1" smtClean="0"/>
              <a:t>phase</a:t>
            </a:r>
            <a:r>
              <a:rPr lang="de-DE" sz="2400" dirty="0" smtClean="0"/>
              <a:t> (c): 4 </a:t>
            </a:r>
            <a:r>
              <a:rPr lang="de-DE" sz="2400" dirty="0" err="1" smtClean="0"/>
              <a:t>steps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523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1176</Words>
  <Application>Microsoft Macintosh PowerPoint</Application>
  <PresentationFormat>Bildschirmpräsentation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Times New Roman</vt:lpstr>
      <vt:lpstr>Wingdings</vt:lpstr>
      <vt:lpstr>Arial</vt:lpstr>
      <vt:lpstr>Office-Design</vt:lpstr>
      <vt:lpstr>PowerPoint-Präsentation</vt:lpstr>
      <vt:lpstr>        5.2 Seven Steps (German Dance)</vt:lpstr>
      <vt:lpstr>      5.2 Seven Steps (German Dance)</vt:lpstr>
      <vt:lpstr>      5.2 Seven Steps (German Dance)</vt:lpstr>
      <vt:lpstr>      5.2 Seven Steps (German Dance)</vt:lpstr>
      <vt:lpstr>      5.2 Seven Steps (German Dance)</vt:lpstr>
      <vt:lpstr>      5.2 Seven Steps (German Dance)</vt:lpstr>
      <vt:lpstr>      5.2 Seven Steps (German Dance)</vt:lpstr>
      <vt:lpstr>      5.2 Seven Steps (German Dance)</vt:lpstr>
      <vt:lpstr>      5.2 Seven Steps (German Dance)</vt:lpstr>
      <vt:lpstr>      5.2 Seven Steps (German Dance)</vt:lpstr>
      <vt:lpstr>      5.2 Seven Steps (German Dance)</vt:lpstr>
      <vt:lpstr>      5.2 Seven Steps (German Dance)</vt:lpstr>
      <vt:lpstr>      5.2 Seven Steps (German Dance)</vt:lpstr>
      <vt:lpstr>PowerPoint-Präsentation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Mareike Heusch</dc:creator>
  <cp:lastModifiedBy>Jürgen Halberstadt</cp:lastModifiedBy>
  <cp:revision>27</cp:revision>
  <dcterms:created xsi:type="dcterms:W3CDTF">2017-06-27T18:21:58Z</dcterms:created>
  <dcterms:modified xsi:type="dcterms:W3CDTF">2017-06-28T13:08:30Z</dcterms:modified>
</cp:coreProperties>
</file>